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40"/>
  </p:notesMasterIdLst>
  <p:sldIdLst>
    <p:sldId id="554" r:id="rId2"/>
    <p:sldId id="779" r:id="rId3"/>
    <p:sldId id="781" r:id="rId4"/>
    <p:sldId id="780" r:id="rId5"/>
    <p:sldId id="782" r:id="rId6"/>
    <p:sldId id="810" r:id="rId7"/>
    <p:sldId id="811" r:id="rId8"/>
    <p:sldId id="812" r:id="rId9"/>
    <p:sldId id="813" r:id="rId10"/>
    <p:sldId id="816" r:id="rId11"/>
    <p:sldId id="817" r:id="rId12"/>
    <p:sldId id="743" r:id="rId13"/>
    <p:sldId id="790" r:id="rId14"/>
    <p:sldId id="788" r:id="rId15"/>
    <p:sldId id="820" r:id="rId16"/>
    <p:sldId id="822" r:id="rId17"/>
    <p:sldId id="837" r:id="rId18"/>
    <p:sldId id="823" r:id="rId19"/>
    <p:sldId id="831" r:id="rId20"/>
    <p:sldId id="839" r:id="rId21"/>
    <p:sldId id="840" r:id="rId22"/>
    <p:sldId id="824" r:id="rId23"/>
    <p:sldId id="825" r:id="rId24"/>
    <p:sldId id="826" r:id="rId25"/>
    <p:sldId id="827" r:id="rId26"/>
    <p:sldId id="828" r:id="rId27"/>
    <p:sldId id="829" r:id="rId28"/>
    <p:sldId id="830" r:id="rId29"/>
    <p:sldId id="832" r:id="rId30"/>
    <p:sldId id="836" r:id="rId31"/>
    <p:sldId id="841" r:id="rId32"/>
    <p:sldId id="833" r:id="rId33"/>
    <p:sldId id="842" r:id="rId34"/>
    <p:sldId id="770" r:id="rId35"/>
    <p:sldId id="771" r:id="rId36"/>
    <p:sldId id="772" r:id="rId37"/>
    <p:sldId id="773" r:id="rId38"/>
    <p:sldId id="774" r:id="rId39"/>
  </p:sldIdLst>
  <p:sldSz cx="9144000" cy="6858000" type="screen4x3"/>
  <p:notesSz cx="6802438" cy="99345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8" autoAdjust="0"/>
    <p:restoredTop sz="79810" autoAdjust="0"/>
  </p:normalViewPr>
  <p:slideViewPr>
    <p:cSldViewPr>
      <p:cViewPr varScale="1">
        <p:scale>
          <a:sx n="86" d="100"/>
          <a:sy n="86" d="100"/>
        </p:scale>
        <p:origin x="28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67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67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A26C6E-303C-4335-BA31-563089B8CC71}" type="datetimeFigureOut">
              <a:rPr lang="en-US" smtClean="0"/>
              <a:pPr/>
              <a:t>3/6/2018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7288" cy="3725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6122"/>
            <a:ext cx="2947723" cy="4967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3141" y="9436122"/>
            <a:ext cx="2947723" cy="4967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71BAC7-2E1D-40D9-9A19-B5EC93A347B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6746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7288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z="120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533B6C-9F74-409E-8DE8-B832079F13AE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7002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7288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634D2B-562A-458A-A14A-0C518F0875B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Test</a:t>
            </a:r>
          </a:p>
        </p:txBody>
      </p:sp>
    </p:spTree>
    <p:extLst>
      <p:ext uri="{BB962C8B-B14F-4D97-AF65-F5344CB8AC3E}">
        <p14:creationId xmlns:p14="http://schemas.microsoft.com/office/powerpoint/2010/main" val="25012478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7288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634D2B-562A-458A-A14A-0C518F0875B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Test</a:t>
            </a:r>
          </a:p>
        </p:txBody>
      </p:sp>
    </p:spTree>
    <p:extLst>
      <p:ext uri="{BB962C8B-B14F-4D97-AF65-F5344CB8AC3E}">
        <p14:creationId xmlns:p14="http://schemas.microsoft.com/office/powerpoint/2010/main" val="39097231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7288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634D2B-562A-458A-A14A-0C518F0875B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Test</a:t>
            </a:r>
          </a:p>
        </p:txBody>
      </p:sp>
    </p:spTree>
    <p:extLst>
      <p:ext uri="{BB962C8B-B14F-4D97-AF65-F5344CB8AC3E}">
        <p14:creationId xmlns:p14="http://schemas.microsoft.com/office/powerpoint/2010/main" val="7709886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1BAC7-2E1D-40D9-9A19-B5EC93A347B9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26494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1BAC7-2E1D-40D9-9A19-B5EC93A347B9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31745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1BAC7-2E1D-40D9-9A19-B5EC93A347B9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4390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1BAC7-2E1D-40D9-9A19-B5EC93A347B9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9746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1BAC7-2E1D-40D9-9A19-B5EC93A347B9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25074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1BAC7-2E1D-40D9-9A19-B5EC93A347B9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70436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1BAC7-2E1D-40D9-9A19-B5EC93A347B9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1836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7288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634D2B-562A-458A-A14A-0C518F0875B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Test</a:t>
            </a:r>
          </a:p>
        </p:txBody>
      </p:sp>
    </p:spTree>
    <p:extLst>
      <p:ext uri="{BB962C8B-B14F-4D97-AF65-F5344CB8AC3E}">
        <p14:creationId xmlns:p14="http://schemas.microsoft.com/office/powerpoint/2010/main" val="15614497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1BAC7-2E1D-40D9-9A19-B5EC93A347B9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46642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1BAC7-2E1D-40D9-9A19-B5EC93A347B9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49303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7288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z="120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533B6C-9F74-409E-8DE8-B832079F13AE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7789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7288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z="120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533B6C-9F74-409E-8DE8-B832079F13AE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403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7288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z="120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533B6C-9F74-409E-8DE8-B832079F13AE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9274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7288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z="120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533B6C-9F74-409E-8DE8-B832079F13AE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6020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7288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z="120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533B6C-9F74-409E-8DE8-B832079F13AE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4204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7288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z="120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533B6C-9F74-409E-8DE8-B832079F13AE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349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7288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z="120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533B6C-9F74-409E-8DE8-B832079F13AE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315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1BAC7-2E1D-40D9-9A19-B5EC93A347B9}" type="slidenum">
              <a:rPr lang="en-GB" smtClean="0"/>
              <a:pPr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6116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7288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634D2B-562A-458A-A14A-0C518F0875B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Test</a:t>
            </a:r>
          </a:p>
        </p:txBody>
      </p:sp>
    </p:spTree>
    <p:extLst>
      <p:ext uri="{BB962C8B-B14F-4D97-AF65-F5344CB8AC3E}">
        <p14:creationId xmlns:p14="http://schemas.microsoft.com/office/powerpoint/2010/main" val="32920795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1BAC7-2E1D-40D9-9A19-B5EC93A347B9}" type="slidenum">
              <a:rPr lang="en-GB" smtClean="0"/>
              <a:pPr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200064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1BAC7-2E1D-40D9-9A19-B5EC93A347B9}" type="slidenum">
              <a:rPr lang="en-GB" smtClean="0"/>
              <a:pPr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245245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1BAC7-2E1D-40D9-9A19-B5EC93A347B9}" type="slidenum">
              <a:rPr lang="en-GB" smtClean="0"/>
              <a:pPr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689567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1BAC7-2E1D-40D9-9A19-B5EC93A347B9}" type="slidenum">
              <a:rPr lang="en-GB" smtClean="0"/>
              <a:pPr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490634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7288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z="120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533B6C-9F74-409E-8DE8-B832079F13AE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96621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7288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R="0" algn="l" eaLnBrk="1" hangingPunct="1"/>
            <a:endParaRPr lang="en-GB" sz="105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533B6C-9F74-409E-8DE8-B832079F13AE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22642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7288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R="0" algn="l" eaLnBrk="1" hangingPunct="1"/>
            <a:endParaRPr lang="en-GB" sz="105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533B6C-9F74-409E-8DE8-B832079F13AE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67002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7288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R="0" algn="l" eaLnBrk="1" hangingPunct="1"/>
            <a:endParaRPr lang="en-GB" sz="105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533B6C-9F74-409E-8DE8-B832079F13AE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455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7288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634D2B-562A-458A-A14A-0C518F0875B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Test</a:t>
            </a:r>
          </a:p>
        </p:txBody>
      </p:sp>
    </p:spTree>
    <p:extLst>
      <p:ext uri="{BB962C8B-B14F-4D97-AF65-F5344CB8AC3E}">
        <p14:creationId xmlns:p14="http://schemas.microsoft.com/office/powerpoint/2010/main" val="4043008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7288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634D2B-562A-458A-A14A-0C518F0875B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Test</a:t>
            </a:r>
          </a:p>
        </p:txBody>
      </p:sp>
    </p:spTree>
    <p:extLst>
      <p:ext uri="{BB962C8B-B14F-4D97-AF65-F5344CB8AC3E}">
        <p14:creationId xmlns:p14="http://schemas.microsoft.com/office/powerpoint/2010/main" val="2520983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7288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634D2B-562A-458A-A14A-0C518F0875B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Test</a:t>
            </a:r>
          </a:p>
        </p:txBody>
      </p:sp>
    </p:spTree>
    <p:extLst>
      <p:ext uri="{BB962C8B-B14F-4D97-AF65-F5344CB8AC3E}">
        <p14:creationId xmlns:p14="http://schemas.microsoft.com/office/powerpoint/2010/main" val="8377079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7288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634D2B-562A-458A-A14A-0C518F0875B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Test</a:t>
            </a:r>
          </a:p>
        </p:txBody>
      </p:sp>
    </p:spTree>
    <p:extLst>
      <p:ext uri="{BB962C8B-B14F-4D97-AF65-F5344CB8AC3E}">
        <p14:creationId xmlns:p14="http://schemas.microsoft.com/office/powerpoint/2010/main" val="5940016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7288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634D2B-562A-458A-A14A-0C518F0875B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Test</a:t>
            </a:r>
          </a:p>
        </p:txBody>
      </p:sp>
    </p:spTree>
    <p:extLst>
      <p:ext uri="{BB962C8B-B14F-4D97-AF65-F5344CB8AC3E}">
        <p14:creationId xmlns:p14="http://schemas.microsoft.com/office/powerpoint/2010/main" val="25053245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7288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634D2B-562A-458A-A14A-0C518F0875B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Test</a:t>
            </a:r>
          </a:p>
        </p:txBody>
      </p:sp>
    </p:spTree>
    <p:extLst>
      <p:ext uri="{BB962C8B-B14F-4D97-AF65-F5344CB8AC3E}">
        <p14:creationId xmlns:p14="http://schemas.microsoft.com/office/powerpoint/2010/main" val="1526964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7288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634D2B-562A-458A-A14A-0C518F0875B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Test</a:t>
            </a:r>
          </a:p>
        </p:txBody>
      </p:sp>
    </p:spTree>
    <p:extLst>
      <p:ext uri="{BB962C8B-B14F-4D97-AF65-F5344CB8AC3E}">
        <p14:creationId xmlns:p14="http://schemas.microsoft.com/office/powerpoint/2010/main" val="3128251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  <a:prstGeom prst="rect">
            <a:avLst/>
          </a:prstGeo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581400" y="6324600"/>
            <a:ext cx="2133600" cy="365125"/>
          </a:xfrm>
          <a:prstGeom prst="rect">
            <a:avLst/>
          </a:prstGeom>
        </p:spPr>
        <p:txBody>
          <a:bodyPr anchor="ctr"/>
          <a:lstStyle>
            <a:lvl1pPr algn="ctr">
              <a:defRPr sz="1000" baseline="0"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 dirty="0"/>
              <a:t>Page </a:t>
            </a:r>
            <a:fld id="{4359113F-A203-4A20-833F-D7C6541AE8AC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med" advTm="3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prstGeom prst="rect">
            <a:avLst/>
          </a:prstGeo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7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  <a:prstGeom prst="rect">
            <a:avLst/>
          </a:prstGeo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1"/>
          </a:xfrm>
          <a:prstGeom prst="rect">
            <a:avLst/>
          </a:prstGeo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  <a:prstGeom prst="rect">
            <a:avLst/>
          </a:prstGeo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6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6" name="TextBox 15"/>
          <p:cNvSpPr txBox="1"/>
          <p:nvPr userDrawn="1"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000" b="1" dirty="0">
              <a:solidFill>
                <a:srgbClr val="002060"/>
              </a:solidFill>
            </a:endParaRPr>
          </a:p>
          <a:p>
            <a:pPr algn="ctr"/>
            <a:endParaRPr lang="en-US" sz="2000" b="1" dirty="0">
              <a:solidFill>
                <a:srgbClr val="00206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588" y="116632"/>
            <a:ext cx="1793532" cy="5864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42576"/>
            <a:ext cx="1224136" cy="73022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ctr" rtl="0" eaLnBrk="1" latinLnBrk="0" hangingPunct="1">
        <a:spcBef>
          <a:spcPct val="0"/>
        </a:spcBef>
        <a:buNone/>
        <a:defRPr kumimoji="0" lang="en-US" sz="2000" b="0" kern="1200" smtClean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26.png"/><Relationship Id="rId4" Type="http://schemas.openxmlformats.org/officeDocument/2006/relationships/image" Target="../media/image6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36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40.png"/><Relationship Id="rId4" Type="http://schemas.openxmlformats.org/officeDocument/2006/relationships/image" Target="../media/image37.png"/><Relationship Id="rId9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82.pn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15616" y="1340768"/>
            <a:ext cx="6984776" cy="4320480"/>
          </a:xfrm>
        </p:spPr>
        <p:txBody>
          <a:bodyPr>
            <a:normAutofit/>
          </a:bodyPr>
          <a:lstStyle/>
          <a:p>
            <a:pPr marR="0" algn="ctr"/>
            <a:endParaRPr lang="en-GB" sz="40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R="0" algn="ctr"/>
            <a:r>
              <a:rPr lang="en-GB" sz="4000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Introduction to </a:t>
            </a:r>
          </a:p>
          <a:p>
            <a:pPr marR="0" algn="ctr"/>
            <a:r>
              <a:rPr lang="en-GB" sz="4000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Seismic Source </a:t>
            </a:r>
          </a:p>
          <a:p>
            <a:pPr marR="0" algn="ctr"/>
            <a:r>
              <a:rPr lang="en-GB" sz="4000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and </a:t>
            </a:r>
          </a:p>
          <a:p>
            <a:pPr marR="0" algn="ctr"/>
            <a:r>
              <a:rPr lang="en-GB" sz="4000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International Seismic</a:t>
            </a:r>
          </a:p>
          <a:p>
            <a:pPr marR="0"/>
            <a:endParaRPr lang="en-GB" sz="20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 txBox="1">
            <a:spLocks noChangeArrowheads="1"/>
          </p:cNvSpPr>
          <p:nvPr/>
        </p:nvSpPr>
        <p:spPr bwMode="auto">
          <a:xfrm>
            <a:off x="235330" y="1622286"/>
            <a:ext cx="6352893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-17145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Founded in 2001 by Industry Veterans in USA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Manufactures Seismic Acquisition Products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Source Controllers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Seismographs &amp; Nodes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Source Quality Control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Sensor Quality Control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Provides Seismic Solutions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Oil &amp; Gas Exploration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Induced Seismicity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Geo-Technical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 Vibration &amp; Acoustic Monitoring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tabLst>
                <a:tab pos="8343900" algn="r"/>
              </a:tabLst>
              <a:defRPr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9144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4000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Seismic Source Company</a:t>
            </a:r>
            <a:endParaRPr lang="en-US" sz="40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5248" y="4184407"/>
            <a:ext cx="3851920" cy="24470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3493" y="2627505"/>
            <a:ext cx="2208376" cy="14635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4287" y="1622286"/>
            <a:ext cx="1842191" cy="2375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426606"/>
      </p:ext>
    </p:extLst>
  </p:cSld>
  <p:clrMapOvr>
    <a:masterClrMapping/>
  </p:clrMapOvr>
  <p:transition spd="med" advClick="0" advTm="50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 txBox="1">
            <a:spLocks noChangeArrowheads="1"/>
          </p:cNvSpPr>
          <p:nvPr/>
        </p:nvSpPr>
        <p:spPr bwMode="auto">
          <a:xfrm>
            <a:off x="235330" y="1622286"/>
            <a:ext cx="6352893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-17145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Founded in 2001 by Industry Veterans in USA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Manufactures Seismic Acquisition Products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Source Controllers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Seismographs &amp; Nodes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Source Quality Control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Sensor Quality Control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Provides Seismic Solutions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Oil &amp; Gas Exploration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Induced Seismicity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Geo-Technical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Vibration &amp; Acoustic Monitoring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Earthquake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tabLst>
                <a:tab pos="8343900" algn="r"/>
              </a:tabLst>
              <a:defRPr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9144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4000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Seismic Source Company</a:t>
            </a:r>
            <a:endParaRPr lang="en-US" sz="40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152" y="1622287"/>
            <a:ext cx="2339327" cy="26708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5133" y="4509120"/>
            <a:ext cx="4411363" cy="2156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365759"/>
      </p:ext>
    </p:extLst>
  </p:cSld>
  <p:clrMapOvr>
    <a:masterClrMapping/>
  </p:clrMapOvr>
  <p:transition spd="med" advClick="0" advTm="500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 txBox="1">
            <a:spLocks noChangeArrowheads="1"/>
          </p:cNvSpPr>
          <p:nvPr/>
        </p:nvSpPr>
        <p:spPr bwMode="auto">
          <a:xfrm>
            <a:off x="5516562" y="1622286"/>
            <a:ext cx="348684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8343900" algn="r"/>
              </a:tabLst>
              <a:defRPr/>
            </a:pPr>
            <a:r>
              <a:rPr lang="en-US" sz="20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Vibroseis</a:t>
            </a: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Dynamite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Weight Drop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Vibrator QC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Sensor QC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High Productivity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9144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4000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Oil &amp; Gas Exploration</a:t>
            </a:r>
            <a:endParaRPr lang="en-US" sz="40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621" y="2060848"/>
            <a:ext cx="5217520" cy="403896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9563" y="4019585"/>
            <a:ext cx="3505261" cy="208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570736"/>
      </p:ext>
    </p:extLst>
  </p:cSld>
  <p:clrMapOvr>
    <a:masterClrMapping/>
  </p:clrMapOvr>
  <p:transition spd="med" advClick="0" advTm="5000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179512" y="1701162"/>
            <a:ext cx="4752528" cy="4964750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Sophisticated: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Supports Traditional </a:t>
            </a:r>
            <a:r>
              <a:rPr lang="en-US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Vibroseis</a:t>
            </a: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</a:p>
          <a:p>
            <a:pPr lvl="2">
              <a:buClrTx/>
            </a:pPr>
            <a:r>
              <a:rPr lang="en-US" sz="15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Conventional, Ping Pong, Interleave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Supports High Performance </a:t>
            </a:r>
            <a:r>
              <a:rPr lang="en-US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Vibroseis</a:t>
            </a:r>
            <a:endParaRPr lang="en-US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lvl="2">
              <a:buClrTx/>
            </a:pPr>
            <a:r>
              <a:rPr lang="en-US" sz="15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SlipSweep</a:t>
            </a:r>
            <a:r>
              <a:rPr lang="en-US" sz="1500" dirty="0">
                <a:latin typeface="Segoe UI" pitchFamily="34" charset="0"/>
                <a:ea typeface="Segoe UI" pitchFamily="34" charset="0"/>
                <a:cs typeface="Segoe UI" pitchFamily="34" charset="0"/>
              </a:rPr>
              <a:t>, DSS, DS4, ISS, HFVS, </a:t>
            </a:r>
            <a:r>
              <a:rPr lang="en-US" sz="15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Zenseis</a:t>
            </a:r>
            <a:r>
              <a:rPr lang="en-US" sz="15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endParaRPr lang="en-US" sz="17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Compatible: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Fully compatible, accurate, reliable and safe control of all servo-hydraulic vibrators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Works with previous generation controllers</a:t>
            </a:r>
          </a:p>
          <a:p>
            <a:pPr>
              <a:buClrTx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Quality: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Maximum Force output with minimum distortion</a:t>
            </a:r>
          </a:p>
          <a:p>
            <a:pPr>
              <a:buClrTx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Smart: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Autonomous Operation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GPS Time Sync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GPS Navigation</a:t>
            </a:r>
            <a:endParaRPr lang="en-US" sz="6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ClrTx/>
              <a:buNone/>
            </a:pPr>
            <a:endParaRPr lang="en-US" sz="8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78023"/>
            <a:ext cx="8229600" cy="823139"/>
          </a:xfrm>
        </p:spPr>
        <p:txBody>
          <a:bodyPr/>
          <a:lstStyle/>
          <a:p>
            <a:r>
              <a:rPr lang="en-US" sz="4000" b="1" dirty="0" err="1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Vibroseis</a:t>
            </a:r>
            <a:endParaRPr lang="en-US" sz="4000" b="1" dirty="0">
              <a:solidFill>
                <a:srgbClr val="00206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" name="Picture 3" descr="Force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93927" y="3124291"/>
            <a:ext cx="1151655" cy="13863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2016" y="4336349"/>
            <a:ext cx="5196072" cy="243271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927" y="1340767"/>
            <a:ext cx="2992589" cy="169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410230"/>
      </p:ext>
    </p:extLst>
  </p:cSld>
  <p:clrMapOvr>
    <a:masterClrMapping/>
  </p:clrMapOvr>
  <p:transition advTm="3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0198" y="1701162"/>
            <a:ext cx="5755604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506" y="1709584"/>
            <a:ext cx="3051692" cy="4536504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Quality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: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Comprehensive Geophone Test</a:t>
            </a:r>
          </a:p>
          <a:p>
            <a:pPr>
              <a:buClrTx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Safety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: 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Optional Digital Caps</a:t>
            </a:r>
          </a:p>
          <a:p>
            <a:pPr>
              <a:buClrTx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Smart: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Autonomous Operation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GPS Time Sync</a:t>
            </a:r>
          </a:p>
          <a:p>
            <a:pPr>
              <a:buClrTx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Easy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: 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Control and QC operation with phone or tablet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67544" y="878023"/>
            <a:ext cx="8229600" cy="823139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en-US" sz="2000" b="0" kern="120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Dynamite</a:t>
            </a:r>
          </a:p>
        </p:txBody>
      </p:sp>
    </p:spTree>
    <p:extLst>
      <p:ext uri="{BB962C8B-B14F-4D97-AF65-F5344CB8AC3E}">
        <p14:creationId xmlns:p14="http://schemas.microsoft.com/office/powerpoint/2010/main" val="125405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701162"/>
            <a:ext cx="5209415" cy="4536504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Compatible: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Works with all Impulsive Sources</a:t>
            </a:r>
          </a:p>
          <a:p>
            <a:pPr>
              <a:buClrTx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Smart: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Autonomous Operation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GPS Time Sync</a:t>
            </a:r>
          </a:p>
          <a:p>
            <a:pPr>
              <a:buClrTx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Easy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: 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Control and QC operation with phone or tablet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67544" y="878023"/>
            <a:ext cx="8229600" cy="823139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en-US" sz="2000" b="0" kern="120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Weight Drop / Air Gun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103" y="1701162"/>
            <a:ext cx="2383679" cy="2312442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652120" y="4153484"/>
            <a:ext cx="3297646" cy="2473234"/>
          </a:xfrm>
          <a:prstGeom prst="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8B78ECB-8F00-46AA-B456-C54FA371A7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0591" y="4408189"/>
            <a:ext cx="2071989" cy="2169988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76918">
            <a:off x="823951" y="5134226"/>
            <a:ext cx="3107538" cy="8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933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878023"/>
            <a:ext cx="9144000" cy="823139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en-US" sz="2000" b="0" kern="120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Source Quality Control</a:t>
            </a:r>
          </a:p>
        </p:txBody>
      </p:sp>
      <p:pic>
        <p:nvPicPr>
          <p:cNvPr id="4" name="Picture 4" descr="http://seismicsource.com/pict/load_cell_vib2.jpg">
            <a:extLst>
              <a:ext uri="{FF2B5EF4-FFF2-40B4-BE49-F238E27FC236}">
                <a16:creationId xmlns:a16="http://schemas.microsoft.com/office/drawing/2014/main" id="{9DD797B8-F05B-4E8B-96D7-97D76EC9B2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51" y="1723885"/>
            <a:ext cx="4174594" cy="185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http://seismicsource.com/pict/m6.jpg">
            <a:extLst>
              <a:ext uri="{FF2B5EF4-FFF2-40B4-BE49-F238E27FC236}">
                <a16:creationId xmlns:a16="http://schemas.microsoft.com/office/drawing/2014/main" id="{877D6526-9F51-44EC-8862-15DF692132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303" y="4476373"/>
            <a:ext cx="1071313" cy="945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M7 Acceleromer">
            <a:extLst>
              <a:ext uri="{FF2B5EF4-FFF2-40B4-BE49-F238E27FC236}">
                <a16:creationId xmlns:a16="http://schemas.microsoft.com/office/drawing/2014/main" id="{5F7C91E5-285A-48E4-8730-51C877C86B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971" y="5567320"/>
            <a:ext cx="1613350" cy="129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Bird Dog III">
            <a:extLst>
              <a:ext uri="{FF2B5EF4-FFF2-40B4-BE49-F238E27FC236}">
                <a16:creationId xmlns:a16="http://schemas.microsoft.com/office/drawing/2014/main" id="{5D2C588C-44EA-4653-A8F4-8B7E947709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45" y="3688543"/>
            <a:ext cx="3956544" cy="3231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Bird_Dog_#1.bmp">
            <a:extLst>
              <a:ext uri="{FF2B5EF4-FFF2-40B4-BE49-F238E27FC236}">
                <a16:creationId xmlns:a16="http://schemas.microsoft.com/office/drawing/2014/main" id="{48869B97-6D0D-4828-AEA0-55847A30417B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rcRect t="5000" b="9000"/>
          <a:stretch>
            <a:fillRect/>
          </a:stretch>
        </p:blipFill>
        <p:spPr>
          <a:xfrm>
            <a:off x="5771490" y="5567320"/>
            <a:ext cx="1509641" cy="96589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Picture 9" descr="Bird_Dog_#1.bmp">
            <a:extLst>
              <a:ext uri="{FF2B5EF4-FFF2-40B4-BE49-F238E27FC236}">
                <a16:creationId xmlns:a16="http://schemas.microsoft.com/office/drawing/2014/main" id="{D76F9991-C4A9-41E7-BC3B-92D5AED3075F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rcRect t="15360" b="19200"/>
          <a:stretch>
            <a:fillRect/>
          </a:stretch>
        </p:blipFill>
        <p:spPr>
          <a:xfrm rot="18883524">
            <a:off x="4293910" y="4692525"/>
            <a:ext cx="2381365" cy="1555533"/>
          </a:xfrm>
          <a:prstGeom prst="rect">
            <a:avLst/>
          </a:prstGeom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BF1055E-784A-4836-8AEE-33AFC3BF550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842" y="1723885"/>
            <a:ext cx="4308479" cy="269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35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878023"/>
            <a:ext cx="9144000" cy="823139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en-US" sz="2000" b="0" kern="120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Sensor Quality Control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3074F8-D51A-4661-B481-031A784AA5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148089"/>
            <a:ext cx="2995083" cy="2286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8584F4-1EAD-40DD-93AE-3A9C35A91B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931" y="3693977"/>
            <a:ext cx="3048000" cy="2286000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8A80EEE-8810-426E-95A8-E29C7689F8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997" y="1795242"/>
            <a:ext cx="3483677" cy="2264389"/>
          </a:xfrm>
          <a:prstGeom prst="rect">
            <a:avLst/>
          </a:prstGeom>
        </p:spPr>
      </p:pic>
      <p:pic>
        <p:nvPicPr>
          <p:cNvPr id="10" name="Picture 4" descr="Bird Dog III">
            <a:extLst>
              <a:ext uri="{FF2B5EF4-FFF2-40B4-BE49-F238E27FC236}">
                <a16:creationId xmlns:a16="http://schemas.microsoft.com/office/drawing/2014/main" id="{FBD89332-EE71-4486-ABAA-FB6BC076DF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468" y="1516923"/>
            <a:ext cx="3017520" cy="245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Bird_Dog_#1.bmp">
            <a:extLst>
              <a:ext uri="{FF2B5EF4-FFF2-40B4-BE49-F238E27FC236}">
                <a16:creationId xmlns:a16="http://schemas.microsoft.com/office/drawing/2014/main" id="{DD34DB99-7252-4760-BF90-450F8F2130D4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rcRect t="15360" b="19200"/>
          <a:stretch>
            <a:fillRect/>
          </a:stretch>
        </p:blipFill>
        <p:spPr>
          <a:xfrm rot="18883524">
            <a:off x="2063075" y="4532455"/>
            <a:ext cx="2884316" cy="1884066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776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878023"/>
            <a:ext cx="9144000" cy="823139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en-US" sz="2000" b="0" kern="120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High Productivity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D033CDF-9B57-47AE-9098-E6F29D26BD82}"/>
              </a:ext>
            </a:extLst>
          </p:cNvPr>
          <p:cNvSpPr txBox="1">
            <a:spLocks/>
          </p:cNvSpPr>
          <p:nvPr/>
        </p:nvSpPr>
        <p:spPr>
          <a:xfrm>
            <a:off x="231387" y="4124430"/>
            <a:ext cx="3620533" cy="218489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Tx/>
              <a:buNone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Autonomous Dynamite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Radio Free Acquisition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Increases Productivity &amp; Availability 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Reduced Weight Improves Health &amp; Safety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98D9155-8F3D-4D2F-9108-A20B3D3369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3738" y="4077072"/>
            <a:ext cx="3495911" cy="24336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C3294FE-0CF1-4EB1-B1D6-B885A37880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305" y="4005064"/>
            <a:ext cx="2007497" cy="2658762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F0AD700-EF37-4723-AA92-7FA833D1F84C}"/>
              </a:ext>
            </a:extLst>
          </p:cNvPr>
          <p:cNvSpPr txBox="1">
            <a:spLocks/>
          </p:cNvSpPr>
          <p:nvPr/>
        </p:nvSpPr>
        <p:spPr>
          <a:xfrm>
            <a:off x="3076893" y="1726720"/>
            <a:ext cx="3385547" cy="1542899"/>
          </a:xfrm>
          <a:prstGeom prst="rect">
            <a:avLst/>
          </a:prstGeom>
        </p:spPr>
        <p:txBody>
          <a:bodyPr vert="horz">
            <a:normAutofit fontScale="925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Tx/>
              <a:buNone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Autonomous </a:t>
            </a:r>
            <a:r>
              <a:rPr lang="en-US" sz="2000" b="1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Vibroseis</a:t>
            </a:r>
            <a:endParaRPr lang="en-US" sz="20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Radio Free </a:t>
            </a:r>
            <a:r>
              <a:rPr lang="en-US" sz="20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Vibroseis</a:t>
            </a:r>
            <a:endParaRPr lang="en-US" sz="8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Independent Simultaneous Sweeps (“Free-for-all”)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427E717-7893-4307-BB85-2263AFB471A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2440" y="1722847"/>
            <a:ext cx="2434339" cy="113971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18BEBA-2C71-44FA-B73D-A5A5170BD8A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87" y="1722847"/>
            <a:ext cx="2647907" cy="123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4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92080" y="1701162"/>
            <a:ext cx="3672407" cy="2520280"/>
          </a:xfrm>
        </p:spPr>
        <p:txBody>
          <a:bodyPr>
            <a:normAutofit/>
          </a:bodyPr>
          <a:lstStyle/>
          <a:p>
            <a:pPr marL="0" indent="0">
              <a:buClrTx/>
              <a:buNone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Reservoir Monitoring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24/7 Operation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Real-Time Data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Automatic Troubleshooter reports for errors</a:t>
            </a:r>
          </a:p>
          <a:p>
            <a:pPr>
              <a:buClrTx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878023"/>
            <a:ext cx="9144000" cy="823139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en-US" sz="2000" b="0" kern="120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Induced Seismicity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71104" y="1701162"/>
            <a:ext cx="4841463" cy="363109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23582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 txBox="1">
            <a:spLocks noChangeArrowheads="1"/>
          </p:cNvSpPr>
          <p:nvPr/>
        </p:nvSpPr>
        <p:spPr bwMode="auto">
          <a:xfrm>
            <a:off x="235330" y="1622286"/>
            <a:ext cx="635289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-17145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Founded in 2001 by Industry Veterans in USA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9144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4000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Seismic Source Company</a:t>
            </a:r>
            <a:endParaRPr lang="en-US" sz="40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pic>
        <p:nvPicPr>
          <p:cNvPr id="5" name="Picture 4" descr="Sigma_Station_No_Network.jpg"/>
          <p:cNvPicPr>
            <a:picLocks noChangeAspect="1"/>
          </p:cNvPicPr>
          <p:nvPr/>
        </p:nvPicPr>
        <p:blipFill rotWithShape="1">
          <a:blip r:embed="rId3" cstate="print"/>
          <a:srcRect l="5704" r="7506"/>
          <a:stretch/>
        </p:blipFill>
        <p:spPr>
          <a:xfrm>
            <a:off x="7086067" y="3954364"/>
            <a:ext cx="2042703" cy="204476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026" name="Picture 2" descr="John A Giles">
            <a:extLst>
              <a:ext uri="{FF2B5EF4-FFF2-40B4-BE49-F238E27FC236}">
                <a16:creationId xmlns:a16="http://schemas.microsoft.com/office/drawing/2014/main" id="{04F77ECA-082C-4538-9592-F2258B70C0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60" y="2097029"/>
            <a:ext cx="1600366" cy="1219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yle E Benton">
            <a:extLst>
              <a:ext uri="{FF2B5EF4-FFF2-40B4-BE49-F238E27FC236}">
                <a16:creationId xmlns:a16="http://schemas.microsoft.com/office/drawing/2014/main" id="{5C9D9BC7-6A23-4BC5-8F25-1752A5E24E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545" y="2097029"/>
            <a:ext cx="1600366" cy="1219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cott Burkholder2">
            <a:extLst>
              <a:ext uri="{FF2B5EF4-FFF2-40B4-BE49-F238E27FC236}">
                <a16:creationId xmlns:a16="http://schemas.microsoft.com/office/drawing/2014/main" id="{33AEA2E7-D6B2-4AAD-8248-6452204C3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630" y="2097029"/>
            <a:ext cx="1600366" cy="1219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Andras A Feszthammer">
            <a:extLst>
              <a:ext uri="{FF2B5EF4-FFF2-40B4-BE49-F238E27FC236}">
                <a16:creationId xmlns:a16="http://schemas.microsoft.com/office/drawing/2014/main" id="{571BA2D9-ADDD-4072-A69B-B46F32A864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715" y="2097029"/>
            <a:ext cx="1600366" cy="1219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EC3FB2-53A7-49D1-BEBD-8CCD46747E1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34687"/>
          <a:stretch/>
        </p:blipFill>
        <p:spPr>
          <a:xfrm>
            <a:off x="7322800" y="2097029"/>
            <a:ext cx="1524000" cy="1219326"/>
          </a:xfrm>
          <a:prstGeom prst="rect">
            <a:avLst/>
          </a:prstGeom>
        </p:spPr>
      </p:pic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4B91504A-337A-4B41-A336-4B56E526D1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188324"/>
              </p:ext>
            </p:extLst>
          </p:nvPr>
        </p:nvGraphicFramePr>
        <p:xfrm>
          <a:off x="474460" y="3541646"/>
          <a:ext cx="6617820" cy="2870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93888">
                  <a:extLst>
                    <a:ext uri="{9D8B030D-6E8A-4147-A177-3AD203B41FA5}">
                      <a16:colId xmlns:a16="http://schemas.microsoft.com/office/drawing/2014/main" val="897051810"/>
                    </a:ext>
                  </a:extLst>
                </a:gridCol>
                <a:gridCol w="1188917">
                  <a:extLst>
                    <a:ext uri="{9D8B030D-6E8A-4147-A177-3AD203B41FA5}">
                      <a16:colId xmlns:a16="http://schemas.microsoft.com/office/drawing/2014/main" val="2414535063"/>
                    </a:ext>
                  </a:extLst>
                </a:gridCol>
                <a:gridCol w="4435015">
                  <a:extLst>
                    <a:ext uri="{9D8B030D-6E8A-4147-A177-3AD203B41FA5}">
                      <a16:colId xmlns:a16="http://schemas.microsoft.com/office/drawing/2014/main" val="21449881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John Giles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Ponca City, OK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President &amp; Founder of SSC – 40 years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Southern Methodist University. GSI, Sun Oil, SOHIO, Pelton Co, SSC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60490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Vitaly Shevkunov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Ponca City, OK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Vice-President &amp; Founder of SSC – 20 years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Georgia Institute of Technology. Pelton Co, SSC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877346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Kyle Benton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Ponca City, OK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Corporate Secretary &amp; Founder of SSC – 25 years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Oklahoma State University. Pelton Co, SSC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047738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Kim Mitchell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Houston, TX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Founder of SSC – 50 years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University of Arkansas. Conoco, Pelton Co, SSC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23537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Scott Burkholder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Denver, CO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Chief Geophysicist – 22 years, 4 patents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Colorado School of Mines. GSC, Western </a:t>
                      </a:r>
                      <a:r>
                        <a:rPr lang="en-US" sz="1100" dirty="0" err="1">
                          <a:effectLst/>
                        </a:rPr>
                        <a:t>Geco</a:t>
                      </a:r>
                      <a:r>
                        <a:rPr lang="en-US" sz="1100" dirty="0">
                          <a:effectLst/>
                        </a:rPr>
                        <a:t>, Lookout, Ascend, SSC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547837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Andras Feszthammer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Houston, TX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Chief Software Architect – 23 years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Technical University of Budapest. CompuSeis, I/O, ION, SSC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89884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Vyacheslav Bocharov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Kiev, Ukraine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Senior Software Engineer – 10 years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Kharkov Aviation Institute. SSC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02703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Chris McGaha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Tampa, FL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Senior Software Engineer – 10 years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Texas A&amp;M University. I/O, ION. SSC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246065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14075"/>
      </p:ext>
    </p:extLst>
  </p:cSld>
  <p:clrMapOvr>
    <a:masterClrMapping/>
  </p:clrMapOvr>
  <p:transition spd="med" advClick="0" advTm="5000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4048" y="1701162"/>
            <a:ext cx="3672407" cy="2062573"/>
          </a:xfrm>
        </p:spPr>
        <p:txBody>
          <a:bodyPr>
            <a:normAutofit fontScale="92500" lnSpcReduction="20000"/>
          </a:bodyPr>
          <a:lstStyle/>
          <a:p>
            <a:pPr marL="0" indent="0">
              <a:buClrTx/>
              <a:buNone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Injection Monitoring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Hydraulic Fracturing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Fluid (Waste) Injection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Real-Time Data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Surface &amp; VSP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Large Sparse Spread Support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Fast Deployment</a:t>
            </a:r>
          </a:p>
          <a:p>
            <a:pPr>
              <a:buClrTx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878023"/>
            <a:ext cx="9144000" cy="823139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en-US" sz="2000" b="0" kern="120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Induced Seismicity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C164FAC-A53C-49DA-8DC4-402C0E8242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5780" y="1701162"/>
            <a:ext cx="1368153" cy="2432271"/>
          </a:xfrm>
          <a:prstGeom prst="rect">
            <a:avLst/>
          </a:prstGeom>
          <a:ln w="19050">
            <a:solidFill>
              <a:schemeClr val="accent2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CC02F5-23D9-4533-86B3-ABF61A3C38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1" b="16400"/>
          <a:stretch/>
        </p:blipFill>
        <p:spPr>
          <a:xfrm>
            <a:off x="1979712" y="1701162"/>
            <a:ext cx="1737361" cy="2432271"/>
          </a:xfrm>
          <a:prstGeom prst="rect">
            <a:avLst/>
          </a:prstGeom>
          <a:ln w="19050">
            <a:solidFill>
              <a:schemeClr val="accent2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6695967-451A-401D-B135-5E5D5ECBE15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98" y="4231565"/>
            <a:ext cx="3346406" cy="250980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FB59637-AA8C-4CFD-9BBD-800EDF586B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85402" y="3961801"/>
            <a:ext cx="3461120" cy="2823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8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530" y="1732134"/>
            <a:ext cx="3672407" cy="1872562"/>
          </a:xfrm>
        </p:spPr>
        <p:txBody>
          <a:bodyPr>
            <a:normAutofit/>
          </a:bodyPr>
          <a:lstStyle/>
          <a:p>
            <a:pPr marL="0" indent="0">
              <a:buClrTx/>
              <a:buNone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Mining </a:t>
            </a:r>
            <a:r>
              <a:rPr lang="en-US" sz="2000" b="1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Microseismic</a:t>
            </a:r>
            <a:endParaRPr lang="en-US" sz="20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Real-Time Data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Surface &amp; VSP Recording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24/7 Operation</a:t>
            </a:r>
          </a:p>
          <a:p>
            <a:pPr>
              <a:buClrTx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878023"/>
            <a:ext cx="9144000" cy="823139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en-US" sz="2000" b="0" kern="120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Induced Seismicity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5B3FB6B-B141-4B8F-9C67-29D638CBE4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9256" y="4191417"/>
            <a:ext cx="5165231" cy="2600426"/>
          </a:xfrm>
          <a:prstGeom prst="rect">
            <a:avLst/>
          </a:prstGeom>
        </p:spPr>
      </p:pic>
      <p:pic>
        <p:nvPicPr>
          <p:cNvPr id="7" name="Picture 6" descr="Image result for mining induced seismicity">
            <a:extLst>
              <a:ext uri="{FF2B5EF4-FFF2-40B4-BE49-F238E27FC236}">
                <a16:creationId xmlns:a16="http://schemas.microsoft.com/office/drawing/2014/main" id="{8F212A34-06D1-4C77-AB9D-CFE7FC597C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353392"/>
            <a:ext cx="2857500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Related image">
            <a:extLst>
              <a:ext uri="{FF2B5EF4-FFF2-40B4-BE49-F238E27FC236}">
                <a16:creationId xmlns:a16="http://schemas.microsoft.com/office/drawing/2014/main" id="{1C50F3CE-317D-43BC-9FBE-A523877DEA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32134"/>
            <a:ext cx="4032448" cy="226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216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3"/>
          <p:cNvSpPr txBox="1">
            <a:spLocks noChangeArrowheads="1"/>
          </p:cNvSpPr>
          <p:nvPr/>
        </p:nvSpPr>
        <p:spPr>
          <a:xfrm>
            <a:off x="179512" y="908721"/>
            <a:ext cx="8784976" cy="720080"/>
          </a:xfrm>
          <a:prstGeom prst="rect">
            <a:avLst/>
          </a:prstGeom>
        </p:spPr>
        <p:txBody>
          <a:bodyPr vert="horz" lIns="0" rIns="18288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/>
            <a:r>
              <a:rPr lang="en-GB" sz="4000" dirty="0" err="1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GeoTechnical</a:t>
            </a:r>
            <a:r>
              <a:rPr lang="en-GB" sz="4000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 Seismic</a:t>
            </a: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5436095" y="1621571"/>
            <a:ext cx="3412497" cy="1872208"/>
          </a:xfrm>
          <a:prstGeom prst="rect">
            <a:avLst/>
          </a:prstGeom>
        </p:spPr>
        <p:txBody>
          <a:bodyPr vert="horz" lIns="0" rIns="18288">
            <a:normAutofit fontScale="92500" lnSpcReduction="20000"/>
          </a:bodyPr>
          <a:lstStyle/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Engineering Solutions</a:t>
            </a:r>
          </a:p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endParaRPr lang="en-US" sz="8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Soil Conditions &amp; Mapping</a:t>
            </a:r>
          </a:p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endParaRPr lang="en-US" sz="8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Excavation &amp; </a:t>
            </a:r>
            <a:r>
              <a:rPr lang="en-US" b="1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Rippability</a:t>
            </a:r>
            <a:endParaRPr lang="en-US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endParaRPr lang="en-US" sz="8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Fault Mapping</a:t>
            </a:r>
          </a:p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endParaRPr lang="en-US" sz="8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Landslides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182" y="1537090"/>
            <a:ext cx="2433602" cy="26819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7951" y="1537090"/>
            <a:ext cx="2127977" cy="159598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8372" y="3451872"/>
            <a:ext cx="2091191" cy="13592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9707" y="3247819"/>
            <a:ext cx="1356742" cy="105373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91880" y="4861118"/>
            <a:ext cx="2813614" cy="186636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1402" y="4378840"/>
            <a:ext cx="3188805" cy="235971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88224" y="3486549"/>
            <a:ext cx="2350009" cy="3190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7267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9512" y="908721"/>
            <a:ext cx="8784976" cy="720080"/>
          </a:xfrm>
        </p:spPr>
        <p:txBody>
          <a:bodyPr>
            <a:normAutofit/>
          </a:bodyPr>
          <a:lstStyle/>
          <a:p>
            <a:pPr marR="0" algn="ctr"/>
            <a:r>
              <a:rPr lang="en-GB" sz="4000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Engineering Solutions</a:t>
            </a: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5868144" y="1700808"/>
            <a:ext cx="2980449" cy="3024335"/>
          </a:xfrm>
          <a:prstGeom prst="rect">
            <a:avLst/>
          </a:prstGeom>
        </p:spPr>
        <p:txBody>
          <a:bodyPr vert="horz" lIns="0" rIns="18288">
            <a:normAutofit/>
          </a:bodyPr>
          <a:lstStyle/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Dam Repair</a:t>
            </a:r>
          </a:p>
          <a:p>
            <a:pPr marR="45720" lvl="1">
              <a:spcBef>
                <a:spcPct val="20000"/>
              </a:spcBef>
              <a:buSzPct val="95000"/>
              <a:defRPr/>
            </a:pPr>
            <a:r>
              <a:rPr lang="en-US" sz="1300" dirty="0">
                <a:latin typeface="Segoe UI" pitchFamily="34" charset="0"/>
                <a:ea typeface="Segoe UI" pitchFamily="34" charset="0"/>
                <a:cs typeface="Segoe UI" pitchFamily="34" charset="0"/>
              </a:rPr>
              <a:t>Weak zone detection</a:t>
            </a:r>
          </a:p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endParaRPr lang="en-US" sz="8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Tunnel Construction</a:t>
            </a:r>
          </a:p>
          <a:p>
            <a:pPr marR="45720" lvl="1">
              <a:spcBef>
                <a:spcPct val="20000"/>
              </a:spcBef>
              <a:buSzPct val="95000"/>
              <a:defRPr/>
            </a:pPr>
            <a:r>
              <a:rPr lang="en-US" sz="1300" dirty="0">
                <a:latin typeface="Segoe UI" pitchFamily="34" charset="0"/>
                <a:ea typeface="Segoe UI" pitchFamily="34" charset="0"/>
                <a:cs typeface="Segoe UI" pitchFamily="34" charset="0"/>
              </a:rPr>
              <a:t>Depth to bedrock</a:t>
            </a:r>
          </a:p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endParaRPr lang="en-US" sz="8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Geotechnical Parameters</a:t>
            </a:r>
          </a:p>
          <a:p>
            <a:pPr marR="45720" lvl="1">
              <a:spcBef>
                <a:spcPct val="20000"/>
              </a:spcBef>
              <a:buSzPct val="95000"/>
              <a:defRPr/>
            </a:pPr>
            <a:r>
              <a:rPr lang="en-US" sz="13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Find P &amp; S wave velocities</a:t>
            </a:r>
          </a:p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endParaRPr lang="en-US" sz="8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Pipeline Installation</a:t>
            </a:r>
          </a:p>
          <a:p>
            <a:pPr marR="45720" lvl="1">
              <a:spcBef>
                <a:spcPct val="20000"/>
              </a:spcBef>
              <a:buSzPct val="95000"/>
              <a:defRPr/>
            </a:pPr>
            <a:r>
              <a:rPr lang="en-US" sz="1300" dirty="0">
                <a:latin typeface="Segoe UI" pitchFamily="34" charset="0"/>
                <a:ea typeface="Segoe UI" pitchFamily="34" charset="0"/>
                <a:cs typeface="Segoe UI" pitchFamily="34" charset="0"/>
              </a:rPr>
              <a:t>Placement and Investigation</a:t>
            </a:r>
          </a:p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endParaRPr lang="en-US" sz="8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" name="Picture 4" descr="Dam repai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60147"/>
            <a:ext cx="2590556" cy="2315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Tunnel-Optim-Softwar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772" y="4941168"/>
            <a:ext cx="4149724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Pipeline-Optim-Softwar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06900"/>
            <a:ext cx="4163329" cy="273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Refraction ReMi-Optim-Softwar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946" y="1919672"/>
            <a:ext cx="2880320" cy="1725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40853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908721"/>
            <a:ext cx="9144000" cy="720080"/>
          </a:xfrm>
        </p:spPr>
        <p:txBody>
          <a:bodyPr>
            <a:normAutofit/>
          </a:bodyPr>
          <a:lstStyle/>
          <a:p>
            <a:pPr marR="0" algn="ctr"/>
            <a:r>
              <a:rPr lang="en-GB" sz="4000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Soil Conditions &amp; Mapping</a:t>
            </a: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5774372" y="2052068"/>
            <a:ext cx="3240360" cy="4032448"/>
          </a:xfrm>
          <a:prstGeom prst="rect">
            <a:avLst/>
          </a:prstGeom>
        </p:spPr>
        <p:txBody>
          <a:bodyPr vert="horz" lIns="0" rIns="18288">
            <a:normAutofit fontScale="92500"/>
          </a:bodyPr>
          <a:lstStyle/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Basement Mapping</a:t>
            </a:r>
          </a:p>
          <a:p>
            <a:pPr marR="45720" lvl="1">
              <a:spcBef>
                <a:spcPct val="20000"/>
              </a:spcBef>
              <a:buSzPct val="95000"/>
              <a:defRPr/>
            </a:pPr>
            <a:r>
              <a:rPr lang="en-US" sz="13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Evaluate bedrock profile</a:t>
            </a:r>
          </a:p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endParaRPr lang="en-US" sz="8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Caliche (</a:t>
            </a:r>
            <a:r>
              <a:rPr lang="en-US" b="1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Calcrete</a:t>
            </a: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)</a:t>
            </a:r>
          </a:p>
          <a:p>
            <a:pPr marR="45720" lvl="1">
              <a:spcBef>
                <a:spcPct val="20000"/>
              </a:spcBef>
              <a:buSzPct val="95000"/>
              <a:defRPr/>
            </a:pPr>
            <a:r>
              <a:rPr lang="en-US" sz="1300" dirty="0">
                <a:latin typeface="Segoe UI" pitchFamily="34" charset="0"/>
                <a:ea typeface="Segoe UI" pitchFamily="34" charset="0"/>
                <a:cs typeface="Segoe UI" pitchFamily="34" charset="0"/>
              </a:rPr>
              <a:t>Locate near surface deposits</a:t>
            </a:r>
          </a:p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endParaRPr lang="en-US" sz="8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Deep Subsurface Mapping</a:t>
            </a:r>
          </a:p>
          <a:p>
            <a:pPr marR="45720" lvl="1">
              <a:spcBef>
                <a:spcPct val="20000"/>
              </a:spcBef>
              <a:buSzPct val="95000"/>
              <a:defRPr/>
            </a:pPr>
            <a:r>
              <a:rPr lang="en-US" sz="13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Map of bedrock surfaces at depth</a:t>
            </a:r>
          </a:p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endParaRPr lang="en-US" sz="8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Reservoir Siting</a:t>
            </a:r>
          </a:p>
          <a:p>
            <a:pPr marR="45720" lvl="1">
              <a:spcBef>
                <a:spcPct val="20000"/>
              </a:spcBef>
              <a:buSzPct val="95000"/>
              <a:defRPr/>
            </a:pPr>
            <a:r>
              <a:rPr lang="en-US" sz="13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Map site velocities</a:t>
            </a:r>
          </a:p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endParaRPr lang="en-US" sz="8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Shallow Subsurface Mapping</a:t>
            </a:r>
          </a:p>
          <a:p>
            <a:pPr marR="45720" lvl="1">
              <a:spcBef>
                <a:spcPct val="20000"/>
              </a:spcBef>
              <a:buSzPct val="95000"/>
              <a:defRPr/>
            </a:pPr>
            <a:r>
              <a:rPr lang="en-US" sz="13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Map roughness of the bedrock layers</a:t>
            </a:r>
          </a:p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endParaRPr lang="en-US" sz="8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marR="45720" lvl="0" indent="-17145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5000"/>
              <a:buFont typeface="Arial" charset="0"/>
              <a:buChar char="•"/>
              <a:tabLst/>
              <a:defRPr/>
            </a:pP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Sand Lenses</a:t>
            </a:r>
          </a:p>
          <a:p>
            <a:pPr marR="45720" lvl="1">
              <a:spcBef>
                <a:spcPct val="20000"/>
              </a:spcBef>
              <a:buSzPct val="95000"/>
              <a:defRPr/>
            </a:pPr>
            <a:r>
              <a:rPr lang="en-US" sz="13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Find zones of detrimental materials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868" y="1700809"/>
            <a:ext cx="2874144" cy="185516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7863" y="1700808"/>
            <a:ext cx="2634485" cy="160439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868" y="3690696"/>
            <a:ext cx="2800889" cy="16918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7823" y="3439924"/>
            <a:ext cx="2675597" cy="187057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283" y="5517232"/>
            <a:ext cx="2972107" cy="113147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84106" y="5501308"/>
            <a:ext cx="2479314" cy="114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786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908721"/>
            <a:ext cx="9144000" cy="720080"/>
          </a:xfrm>
        </p:spPr>
        <p:txBody>
          <a:bodyPr>
            <a:normAutofit/>
          </a:bodyPr>
          <a:lstStyle/>
          <a:p>
            <a:pPr marR="0" algn="ctr"/>
            <a:r>
              <a:rPr lang="en-GB" sz="4000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Case Study: Fault Mapping</a:t>
            </a: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730" y="1988840"/>
            <a:ext cx="8446539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4690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908721"/>
            <a:ext cx="9144000" cy="720080"/>
          </a:xfrm>
        </p:spPr>
        <p:txBody>
          <a:bodyPr>
            <a:normAutofit/>
          </a:bodyPr>
          <a:lstStyle/>
          <a:p>
            <a:pPr marR="0" algn="ctr"/>
            <a:r>
              <a:rPr lang="en-GB" sz="4000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Case Study: Excavation &amp; </a:t>
            </a:r>
            <a:r>
              <a:rPr lang="en-GB" sz="4000" dirty="0" err="1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Rippability</a:t>
            </a:r>
            <a:endParaRPr lang="en-GB" sz="40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196" y="1628801"/>
            <a:ext cx="7697608" cy="4968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2286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908721"/>
            <a:ext cx="9144000" cy="720080"/>
          </a:xfrm>
        </p:spPr>
        <p:txBody>
          <a:bodyPr>
            <a:normAutofit/>
          </a:bodyPr>
          <a:lstStyle/>
          <a:p>
            <a:pPr marR="0" algn="ctr"/>
            <a:r>
              <a:rPr lang="en-GB" sz="4000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Case Study: Foundation Preparation</a:t>
            </a: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2060848"/>
            <a:ext cx="8091004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8406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908721"/>
            <a:ext cx="9144000" cy="720080"/>
          </a:xfrm>
        </p:spPr>
        <p:txBody>
          <a:bodyPr>
            <a:normAutofit/>
          </a:bodyPr>
          <a:lstStyle/>
          <a:p>
            <a:pPr marR="0" algn="ctr"/>
            <a:r>
              <a:rPr lang="en-GB" sz="4000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Case Study: Landslides</a:t>
            </a: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L="514350" marR="0" indent="-514350" algn="ctr">
              <a:buClr>
                <a:srgbClr val="002060"/>
              </a:buClr>
            </a:pPr>
            <a:endParaRPr lang="en-GB" sz="24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26" y="1988840"/>
            <a:ext cx="9016748" cy="3247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9224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701162"/>
            <a:ext cx="5209415" cy="4536504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Blast Monitoring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Environmental Monitoring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Occupational &amp; Industrial Monitoring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878023"/>
            <a:ext cx="9144000" cy="823139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en-US" sz="2000" b="0" kern="120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Vibration &amp; Acoustic Monitoring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499" y="3096651"/>
            <a:ext cx="3378501" cy="33785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2200" y="1670826"/>
            <a:ext cx="1979183" cy="197918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759" y="3861048"/>
            <a:ext cx="4248472" cy="284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74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 txBox="1">
            <a:spLocks noChangeArrowheads="1"/>
          </p:cNvSpPr>
          <p:nvPr/>
        </p:nvSpPr>
        <p:spPr bwMode="auto">
          <a:xfrm>
            <a:off x="235330" y="1622286"/>
            <a:ext cx="635289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-17145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Founded in 2001 by Industry Veterans in USA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Manufactures Seismic Acquisition Products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Source Controllers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9144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4000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Seismic Source Company</a:t>
            </a:r>
            <a:endParaRPr lang="en-US" sz="40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868" y="2955035"/>
            <a:ext cx="1285239" cy="148217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2026" y="4712911"/>
            <a:ext cx="786161" cy="15708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852" y="1724541"/>
            <a:ext cx="1181481" cy="11851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08033" y="4740492"/>
            <a:ext cx="972276" cy="1515717"/>
          </a:xfrm>
          <a:prstGeom prst="rect">
            <a:avLst/>
          </a:prstGeom>
        </p:spPr>
      </p:pic>
      <p:pic>
        <p:nvPicPr>
          <p:cNvPr id="9" name="Picture 8" descr="C:\data\iseis\src\Navigator\Navigator\Data\Icon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4562" y="1699478"/>
            <a:ext cx="1041088" cy="10410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4948530"/>
      </p:ext>
    </p:extLst>
  </p:cSld>
  <p:clrMapOvr>
    <a:masterClrMapping/>
  </p:clrMapOvr>
  <p:transition spd="med" advClick="0" advTm="5000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701162"/>
            <a:ext cx="5209415" cy="4536504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Event Emails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Invalidate Events &amp; Add Comments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Summary Reports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Drill Down Data Visualization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878023"/>
            <a:ext cx="9144000" cy="823139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en-US" sz="2000" b="0" kern="120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Vibration &amp; Acoustic Monitoring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3421440"/>
            <a:ext cx="5589731" cy="30841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9847" y="1446527"/>
            <a:ext cx="2664775" cy="140640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0312" y="2636912"/>
            <a:ext cx="3226943" cy="4123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06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060848"/>
            <a:ext cx="3960440" cy="3095990"/>
          </a:xfrm>
        </p:spPr>
        <p:txBody>
          <a:bodyPr>
            <a:normAutofit/>
          </a:bodyPr>
          <a:lstStyle/>
          <a:p>
            <a:pPr marL="0" indent="0">
              <a:buClrTx/>
              <a:buNone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Unattended Monitoring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Real-Time Data upload via </a:t>
            </a:r>
            <a:r>
              <a:rPr lang="en-US" sz="20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WiFi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or Cellular to Server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Remote Configuration, Test and Reset of Seismograph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Minimizes Data Usage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878023"/>
            <a:ext cx="9144000" cy="823139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en-US" sz="2000" b="0" kern="120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Vibration &amp; Acoustic Monitoring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AFA33F7-2422-4F3E-B3AC-88D0036C1AD5}"/>
              </a:ext>
            </a:extLst>
          </p:cNvPr>
          <p:cNvSpPr txBox="1">
            <a:spLocks/>
          </p:cNvSpPr>
          <p:nvPr/>
        </p:nvSpPr>
        <p:spPr>
          <a:xfrm>
            <a:off x="5004048" y="2060848"/>
            <a:ext cx="3960440" cy="201622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Tx/>
              <a:buFont typeface="Wingdings 2"/>
              <a:buNone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Attended Monitoring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Real-Time Wiggle Traces (Scope)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Real-Time Noise Bar Charts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Easy Event Marking</a:t>
            </a:r>
          </a:p>
          <a:p>
            <a:pPr>
              <a:buClrTx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6D94C9E-3F81-40AE-9280-7B31E41255F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670"/>
          <a:stretch/>
        </p:blipFill>
        <p:spPr>
          <a:xfrm>
            <a:off x="275792" y="4293096"/>
            <a:ext cx="4296208" cy="2201707"/>
          </a:xfrm>
          <a:prstGeom prst="rect">
            <a:avLst/>
          </a:prstGeom>
          <a:ln w="28575">
            <a:solidFill>
              <a:srgbClr val="0070C0"/>
            </a:solidFill>
          </a:ln>
          <a:effectLst/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5CBBC5-AB3B-4162-A483-14CCEFF30D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0652" y="4278074"/>
            <a:ext cx="4213836" cy="2273715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98946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2074867"/>
            <a:ext cx="2160240" cy="3023982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Distance, Location, Magnitude </a:t>
            </a:r>
          </a:p>
          <a:p>
            <a:pPr>
              <a:buClrTx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Group Triggering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878023"/>
            <a:ext cx="9144000" cy="823139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en-US" sz="2000" b="0" kern="120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Earthquake Monitoring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3840" y="2060848"/>
            <a:ext cx="6967745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764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2241" y="1988840"/>
            <a:ext cx="2232247" cy="4536504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Real-Time review of Data and Earthquake Analysis</a:t>
            </a:r>
          </a:p>
          <a:p>
            <a:pPr>
              <a:buClrTx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Optional Inverse Filtering </a:t>
            </a:r>
          </a:p>
          <a:p>
            <a:pPr>
              <a:buClrTx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878023"/>
            <a:ext cx="9144000" cy="823139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en-US" sz="2000" b="0" kern="120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Earthquake Monitoring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CB7302-D771-429A-8408-F9C5DC68F2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1" y="5130367"/>
            <a:ext cx="6424440" cy="10642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7373582-77A9-4E48-863E-E02A28B294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1" y="1988840"/>
            <a:ext cx="6496449" cy="3132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80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9512" y="908720"/>
            <a:ext cx="8676456" cy="5286375"/>
          </a:xfrm>
        </p:spPr>
        <p:txBody>
          <a:bodyPr>
            <a:normAutofit/>
          </a:bodyPr>
          <a:lstStyle/>
          <a:p>
            <a:pPr marR="0" algn="ctr"/>
            <a:endParaRPr lang="en-GB" sz="40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R="0" algn="ctr"/>
            <a:endParaRPr lang="en-GB" sz="40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R="0" algn="ctr"/>
            <a:r>
              <a:rPr lang="en-GB" sz="4000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Summary</a:t>
            </a:r>
          </a:p>
          <a:p>
            <a:pPr marR="0" algn="ctr"/>
            <a:endParaRPr lang="en-GB" sz="40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4537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48640" y="822960"/>
            <a:ext cx="8172400" cy="4494287"/>
          </a:xfrm>
        </p:spPr>
        <p:txBody>
          <a:bodyPr>
            <a:normAutofit/>
          </a:bodyPr>
          <a:lstStyle/>
          <a:p>
            <a:pPr marR="0" algn="l" eaLnBrk="1" hangingPunct="1"/>
            <a:r>
              <a:rPr lang="en-GB" sz="4000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Summary Points:</a:t>
            </a:r>
          </a:p>
          <a:p>
            <a:pPr marR="0" algn="l" eaLnBrk="1" hangingPunct="1"/>
            <a:endParaRPr lang="en-GB" sz="16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L="457200" marR="0" indent="-457200" algn="l">
              <a:buClr>
                <a:srgbClr val="002060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3200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Seismic Source Company:</a:t>
            </a:r>
          </a:p>
          <a:p>
            <a:pPr marL="914400" lvl="1" indent="-457200" algn="l">
              <a:buClr>
                <a:srgbClr val="002060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3000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Source Control Hardware</a:t>
            </a:r>
          </a:p>
          <a:p>
            <a:pPr marL="914400" lvl="1" indent="-457200" algn="l">
              <a:buClr>
                <a:srgbClr val="002060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3000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Source Quality Control Equipment</a:t>
            </a:r>
          </a:p>
        </p:txBody>
      </p:sp>
    </p:spTree>
    <p:extLst>
      <p:ext uri="{BB962C8B-B14F-4D97-AF65-F5344CB8AC3E}">
        <p14:creationId xmlns:p14="http://schemas.microsoft.com/office/powerpoint/2010/main" val="37437499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48640" y="822960"/>
            <a:ext cx="8172400" cy="4494287"/>
          </a:xfrm>
        </p:spPr>
        <p:txBody>
          <a:bodyPr>
            <a:normAutofit/>
          </a:bodyPr>
          <a:lstStyle/>
          <a:p>
            <a:pPr marR="0" algn="l" eaLnBrk="1" hangingPunct="1"/>
            <a:r>
              <a:rPr lang="en-GB" sz="4000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Summary Points:</a:t>
            </a:r>
          </a:p>
          <a:p>
            <a:pPr marR="0" algn="l" eaLnBrk="1" hangingPunct="1"/>
            <a:endParaRPr lang="en-GB" sz="16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L="457200" marR="0" indent="-457200" algn="l">
              <a:buClr>
                <a:srgbClr val="002060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3200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Seismic Source Company</a:t>
            </a:r>
          </a:p>
          <a:p>
            <a:pPr marL="457200" marR="0" indent="-457200" algn="l">
              <a:buClr>
                <a:srgbClr val="002060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3200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International Seismic Company:</a:t>
            </a:r>
          </a:p>
          <a:p>
            <a:pPr marL="914400" lvl="1" indent="-457200" algn="l">
              <a:buClr>
                <a:srgbClr val="002060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3000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Cabled Seismographs</a:t>
            </a:r>
          </a:p>
          <a:p>
            <a:pPr marL="914400" lvl="1" indent="-457200" algn="l">
              <a:buClr>
                <a:srgbClr val="002060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3000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Nodal Seismographs</a:t>
            </a:r>
          </a:p>
          <a:p>
            <a:pPr marL="914400" lvl="1" indent="-457200" algn="l">
              <a:buClr>
                <a:srgbClr val="002060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3000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Software for Seismograph Control</a:t>
            </a:r>
          </a:p>
        </p:txBody>
      </p:sp>
    </p:spTree>
    <p:extLst>
      <p:ext uri="{BB962C8B-B14F-4D97-AF65-F5344CB8AC3E}">
        <p14:creationId xmlns:p14="http://schemas.microsoft.com/office/powerpoint/2010/main" val="36898630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48640" y="822960"/>
            <a:ext cx="8172400" cy="5270336"/>
          </a:xfrm>
        </p:spPr>
        <p:txBody>
          <a:bodyPr>
            <a:normAutofit lnSpcReduction="10000"/>
          </a:bodyPr>
          <a:lstStyle/>
          <a:p>
            <a:pPr marR="0" algn="l" eaLnBrk="1" hangingPunct="1"/>
            <a:r>
              <a:rPr lang="en-GB" sz="4000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Summary Points:</a:t>
            </a:r>
          </a:p>
          <a:p>
            <a:pPr marR="0" algn="l" eaLnBrk="1" hangingPunct="1"/>
            <a:endParaRPr lang="en-GB" sz="16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  <a:p>
            <a:pPr marL="457200" marR="0" indent="-457200" algn="l">
              <a:buClr>
                <a:srgbClr val="002060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3200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Seismic Source Company</a:t>
            </a:r>
          </a:p>
          <a:p>
            <a:pPr marL="457200" marR="0" indent="-457200" algn="l">
              <a:buClr>
                <a:srgbClr val="002060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3200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International Seismic Company</a:t>
            </a:r>
          </a:p>
          <a:p>
            <a:pPr marL="457200" marR="0" indent="-457200" algn="l">
              <a:buClr>
                <a:srgbClr val="002060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3200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Geophysical Projects:</a:t>
            </a:r>
          </a:p>
          <a:p>
            <a:pPr marL="914400" lvl="1" indent="-457200" algn="l">
              <a:buClr>
                <a:srgbClr val="002060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3000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Oil &amp; Gas Exploration </a:t>
            </a:r>
          </a:p>
          <a:p>
            <a:pPr marL="914400" lvl="1" indent="-457200" algn="l">
              <a:buClr>
                <a:srgbClr val="002060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3000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Oil &amp; Gas Production</a:t>
            </a:r>
          </a:p>
          <a:p>
            <a:pPr marL="914400" lvl="1" indent="-457200" algn="l">
              <a:buClr>
                <a:srgbClr val="002060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3000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Geologic Issues</a:t>
            </a:r>
          </a:p>
          <a:p>
            <a:pPr marL="914400" lvl="1" indent="-457200" algn="l">
              <a:buClr>
                <a:srgbClr val="002060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3000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Engineering Projects</a:t>
            </a:r>
          </a:p>
          <a:p>
            <a:pPr marL="914400" lvl="1" indent="-457200" algn="l">
              <a:buClr>
                <a:srgbClr val="002060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3000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Passive Monitoring </a:t>
            </a:r>
          </a:p>
          <a:p>
            <a:pPr marL="914400" lvl="1" indent="-457200" algn="l">
              <a:buClr>
                <a:srgbClr val="002060"/>
              </a:buClr>
              <a:buSzPct val="100000"/>
              <a:buFont typeface="Wingdings" panose="05000000000000000000" pitchFamily="2" charset="2"/>
              <a:buChar char="ü"/>
            </a:pPr>
            <a:endParaRPr lang="en-GB" sz="3000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8110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 txBox="1">
            <a:spLocks noChangeArrowheads="1"/>
          </p:cNvSpPr>
          <p:nvPr/>
        </p:nvSpPr>
        <p:spPr bwMode="auto">
          <a:xfrm>
            <a:off x="228600" y="1371600"/>
            <a:ext cx="56388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400" dirty="0">
                <a:latin typeface="Segoe UI" panose="020B0502040204020203" pitchFamily="34" charset="0"/>
                <a:cs typeface="Segoe UI" panose="020B0502040204020203" pitchFamily="34" charset="0"/>
              </a:rPr>
              <a:t>Seismic Source Company is a manufacturer of seismic instruments and data acquisition systems. Its products are used in a broad range of applications: Seismology, Structural Monitoring, Seismic Site Evaluation, Civil Engineering, Gas and Oil Exploration, and Industrial Vibration Monitoring.</a:t>
            </a:r>
            <a:endParaRPr lang="en-GB" sz="2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endParaRPr lang="en-GB" sz="2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8640" y="548642"/>
            <a:ext cx="685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  <a:t>Seismic Source Company</a:t>
            </a:r>
            <a:endParaRPr lang="en-US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6" name="Picture 5" descr="Sigma_Station_No_Networ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0" y="1371600"/>
            <a:ext cx="3266123" cy="2837498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Rounded Rectangle 4"/>
          <p:cNvSpPr/>
          <p:nvPr/>
        </p:nvSpPr>
        <p:spPr>
          <a:xfrm>
            <a:off x="2057400" y="4724400"/>
            <a:ext cx="5105400" cy="1524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SSC_logo 2009 sky resiz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62200" y="4953000"/>
            <a:ext cx="1547664" cy="104577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962400" y="4876800"/>
            <a:ext cx="3581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ahoma" pitchFamily="34" charset="0"/>
                <a:cs typeface="Tahoma" pitchFamily="34" charset="0"/>
              </a:rPr>
              <a:t>Seismic Source Company</a:t>
            </a:r>
          </a:p>
          <a:p>
            <a:r>
              <a:rPr lang="en-US" dirty="0">
                <a:latin typeface="Tahoma" pitchFamily="34" charset="0"/>
                <a:cs typeface="Tahoma" pitchFamily="34" charset="0"/>
              </a:rPr>
              <a:t>Ponca City, Oklahoma</a:t>
            </a:r>
          </a:p>
          <a:p>
            <a:r>
              <a:rPr lang="en-US" dirty="0">
                <a:latin typeface="Tahoma" pitchFamily="34" charset="0"/>
                <a:cs typeface="Tahoma" pitchFamily="34" charset="0"/>
              </a:rPr>
              <a:t>(580) 762-8233</a:t>
            </a:r>
          </a:p>
          <a:p>
            <a:r>
              <a:rPr lang="en-US" dirty="0">
                <a:latin typeface="Tahoma" pitchFamily="34" charset="0"/>
                <a:cs typeface="Tahoma" pitchFamily="34" charset="0"/>
              </a:rPr>
              <a:t>www.SeismicSource.Com</a:t>
            </a:r>
          </a:p>
        </p:txBody>
      </p:sp>
    </p:spTree>
    <p:extLst>
      <p:ext uri="{BB962C8B-B14F-4D97-AF65-F5344CB8AC3E}">
        <p14:creationId xmlns:p14="http://schemas.microsoft.com/office/powerpoint/2010/main" val="3530605271"/>
      </p:ext>
    </p:extLst>
  </p:cSld>
  <p:clrMapOvr>
    <a:masterClrMapping/>
  </p:clrMapOvr>
  <p:transition spd="med" advClick="0" advTm="50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 txBox="1">
            <a:spLocks noChangeArrowheads="1"/>
          </p:cNvSpPr>
          <p:nvPr/>
        </p:nvSpPr>
        <p:spPr bwMode="auto">
          <a:xfrm>
            <a:off x="235330" y="1622286"/>
            <a:ext cx="635289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-17145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Founded in 2001 by Industry Veterans in USA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Manufactures Seismic Acquisition Products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Source Controllers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 Seismographs &amp; Nodes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9144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4000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Seismic Source Company</a:t>
            </a:r>
            <a:endParaRPr lang="en-US" sz="40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154" y="5167545"/>
            <a:ext cx="1944217" cy="14480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395" y="1810430"/>
            <a:ext cx="2369737" cy="15525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ECD56CC-70A1-4D06-A3C7-8F0765EAE4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826" y="3556564"/>
            <a:ext cx="2048871" cy="1448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47238"/>
      </p:ext>
    </p:extLst>
  </p:cSld>
  <p:clrMapOvr>
    <a:masterClrMapping/>
  </p:clrMapOvr>
  <p:transition spd="med" advClick="0" advTm="50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 txBox="1">
            <a:spLocks noChangeArrowheads="1"/>
          </p:cNvSpPr>
          <p:nvPr/>
        </p:nvSpPr>
        <p:spPr bwMode="auto">
          <a:xfrm>
            <a:off x="235330" y="1622286"/>
            <a:ext cx="6352893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-17145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Founded in 2001 by Industry Veterans in USA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Manufactures Seismic Acquisition Products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Source Controllers 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Seismographs &amp; Nodes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 Source Quality Control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9144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4000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Seismic Source Company</a:t>
            </a:r>
            <a:endParaRPr lang="en-US" sz="40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pic>
        <p:nvPicPr>
          <p:cNvPr id="7" name="Picture 6" descr="Bird_Dog_#1.bmp"/>
          <p:cNvPicPr>
            <a:picLocks noChangeAspect="1"/>
          </p:cNvPicPr>
          <p:nvPr/>
        </p:nvPicPr>
        <p:blipFill>
          <a:blip r:embed="rId3" cstate="print"/>
          <a:srcRect b="19200"/>
          <a:stretch>
            <a:fillRect/>
          </a:stretch>
        </p:blipFill>
        <p:spPr>
          <a:xfrm>
            <a:off x="6027282" y="1341412"/>
            <a:ext cx="1838829" cy="1835517"/>
          </a:xfrm>
          <a:prstGeom prst="rect">
            <a:avLst/>
          </a:prstGeom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5957" y="2893039"/>
            <a:ext cx="2396961" cy="1205101"/>
          </a:xfrm>
          <a:prstGeom prst="rect">
            <a:avLst/>
          </a:prstGeom>
        </p:spPr>
      </p:pic>
      <p:pic>
        <p:nvPicPr>
          <p:cNvPr id="6" name="Picture 5" descr="C:\data\iseis\BirdDog3-1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957" y="4022987"/>
            <a:ext cx="2173786" cy="120296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Zero Time Box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11"/>
          <a:stretch/>
        </p:blipFill>
        <p:spPr bwMode="auto">
          <a:xfrm>
            <a:off x="5701901" y="5404724"/>
            <a:ext cx="744091" cy="943303"/>
          </a:xfrm>
          <a:prstGeom prst="rect">
            <a:avLst/>
          </a:prstGeom>
          <a:noFill/>
          <a:extLst/>
        </p:spPr>
      </p:pic>
      <p:pic>
        <p:nvPicPr>
          <p:cNvPr id="9" name="Picture 8" descr="http://seismicsource.com/pict/m6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1490" y="5519472"/>
            <a:ext cx="809308" cy="713806"/>
          </a:xfrm>
          <a:prstGeom prst="rect">
            <a:avLst/>
          </a:prstGeom>
          <a:noFill/>
          <a:extLst/>
        </p:spPr>
      </p:pic>
      <p:pic>
        <p:nvPicPr>
          <p:cNvPr id="10" name="Picture 9" descr="M7 Acceleromer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6" t="3299" r="5530" b="5958"/>
          <a:stretch/>
        </p:blipFill>
        <p:spPr bwMode="auto">
          <a:xfrm>
            <a:off x="6696808" y="5546591"/>
            <a:ext cx="961904" cy="801436"/>
          </a:xfrm>
          <a:prstGeom prst="rect">
            <a:avLst/>
          </a:prstGeom>
          <a:noFill/>
          <a:extLst/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362" y="1958468"/>
            <a:ext cx="951563" cy="58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030128"/>
      </p:ext>
    </p:extLst>
  </p:cSld>
  <p:clrMapOvr>
    <a:masterClrMapping/>
  </p:clrMapOvr>
  <p:transition spd="med" advClick="0" advTm="500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 txBox="1">
            <a:spLocks noChangeArrowheads="1"/>
          </p:cNvSpPr>
          <p:nvPr/>
        </p:nvSpPr>
        <p:spPr bwMode="auto">
          <a:xfrm>
            <a:off x="235330" y="1622286"/>
            <a:ext cx="635289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-17145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Founded in 2001 by Industry Veterans in USA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Manufactures Seismic Acquisition Products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Source Controllers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Seismographs &amp; Nodes 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Source Quality Control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 Sensor Quality Control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9144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4000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Seismic Source Company</a:t>
            </a:r>
            <a:endParaRPr lang="en-US" sz="40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pic>
        <p:nvPicPr>
          <p:cNvPr id="7" name="Picture 6" descr="Bird_Dog_#1.bmp"/>
          <p:cNvPicPr>
            <a:picLocks noChangeAspect="1"/>
          </p:cNvPicPr>
          <p:nvPr/>
        </p:nvPicPr>
        <p:blipFill>
          <a:blip r:embed="rId3" cstate="print"/>
          <a:srcRect b="19200"/>
          <a:stretch>
            <a:fillRect/>
          </a:stretch>
        </p:blipFill>
        <p:spPr>
          <a:xfrm>
            <a:off x="6588223" y="1742349"/>
            <a:ext cx="1277888" cy="1275587"/>
          </a:xfrm>
          <a:prstGeom prst="rect">
            <a:avLst/>
          </a:prstGeom>
          <a:ln>
            <a:noFill/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723" y="3231586"/>
            <a:ext cx="1996656" cy="163018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5561">
            <a:off x="6046472" y="5052965"/>
            <a:ext cx="2489158" cy="161795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4753" y="1810040"/>
            <a:ext cx="362119" cy="123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111258"/>
      </p:ext>
    </p:extLst>
  </p:cSld>
  <p:clrMapOvr>
    <a:masterClrMapping/>
  </p:clrMapOvr>
  <p:transition spd="med" advClick="0" advTm="50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 txBox="1">
            <a:spLocks noChangeArrowheads="1"/>
          </p:cNvSpPr>
          <p:nvPr/>
        </p:nvSpPr>
        <p:spPr bwMode="auto">
          <a:xfrm>
            <a:off x="235330" y="1622286"/>
            <a:ext cx="6352893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-17145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Founded in 2001 by Industry Veterans in USA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Manufactures Seismic Acquisition Products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Source Controllers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Seismographs &amp; Nodes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Source Quality Control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Sensor Quality Control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Provides Seismic Solutions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Oil &amp; Gas Exploration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tabLst>
                <a:tab pos="8343900" algn="r"/>
              </a:tabLst>
              <a:defRPr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9144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4000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Seismic Source Company</a:t>
            </a:r>
            <a:endParaRPr lang="en-US" sz="40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6142" y="5013176"/>
            <a:ext cx="4599252" cy="16645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710756"/>
            <a:ext cx="2646039" cy="12388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9407">
            <a:off x="8100522" y="986922"/>
            <a:ext cx="1021659" cy="1021659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4205362" y="3309024"/>
            <a:ext cx="1747860" cy="131089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" name="Content Placeholder 3"/>
          <p:cNvPicPr>
            <a:picLocks noChangeAspect="1"/>
          </p:cNvPicPr>
          <p:nvPr/>
        </p:nvPicPr>
        <p:blipFill>
          <a:blip r:embed="rId7" cstate="print"/>
          <a:srcRect l="5373" r="5373"/>
          <a:stretch>
            <a:fillRect/>
          </a:stretch>
        </p:blipFill>
        <p:spPr>
          <a:xfrm>
            <a:off x="6070887" y="3085858"/>
            <a:ext cx="2923412" cy="1723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619877"/>
      </p:ext>
    </p:extLst>
  </p:cSld>
  <p:clrMapOvr>
    <a:masterClrMapping/>
  </p:clrMapOvr>
  <p:transition spd="med" advClick="0" advTm="50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C7B4452D-3534-45F9-A44A-7D308D527F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833343" y="1627335"/>
            <a:ext cx="2065537" cy="154915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6146" name="TextBox 6"/>
          <p:cNvSpPr txBox="1">
            <a:spLocks noChangeArrowheads="1"/>
          </p:cNvSpPr>
          <p:nvPr/>
        </p:nvSpPr>
        <p:spPr bwMode="auto">
          <a:xfrm>
            <a:off x="235330" y="1622286"/>
            <a:ext cx="6352893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-17145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Founded in 2001 by Industry Veterans in USA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Manufactures Seismic Acquisition Products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Source Controllers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Seismographs &amp; Nodes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Source Quality Control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Sensor Quality Control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Provides Seismic Solutions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Oil &amp; Gas Exploration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Induced Seismicity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9144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4000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Seismic Source Company</a:t>
            </a:r>
            <a:endParaRPr lang="en-US" sz="40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011143" y="1648459"/>
            <a:ext cx="9276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8343900" algn="r"/>
              </a:tabLst>
              <a:defRPr/>
            </a:pPr>
            <a:r>
              <a:rPr lang="en-US" sz="2000" b="1" dirty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24x7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FB0E4823-7E1C-43C3-92F9-48790BA4AA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522685" y="2372873"/>
            <a:ext cx="2065539" cy="154915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140BA01-B4B9-403C-A592-486C3B4E15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84101" y="4029055"/>
            <a:ext cx="4788024" cy="264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919305"/>
      </p:ext>
    </p:extLst>
  </p:cSld>
  <p:clrMapOvr>
    <a:masterClrMapping/>
  </p:clrMapOvr>
  <p:transition spd="med" advClick="0" advTm="50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 txBox="1">
            <a:spLocks noChangeArrowheads="1"/>
          </p:cNvSpPr>
          <p:nvPr/>
        </p:nvSpPr>
        <p:spPr bwMode="auto">
          <a:xfrm>
            <a:off x="235330" y="1622286"/>
            <a:ext cx="6352893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-17145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Founded in 2001 by Industry Veterans in USA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Manufactures Seismic Acquisition Products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Source Controllers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Seismographs &amp; Nodes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Source Quality Control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Sensor Quality Control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Provides Seismic Solutions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Oil &amp; Gas Exploration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Induced Seismicity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8343900" algn="r"/>
              </a:tabLst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Geo-Technical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tabLst>
                <a:tab pos="8343900" algn="r"/>
              </a:tabLst>
              <a:defRPr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9144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4000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Seismic Source Company</a:t>
            </a:r>
            <a:endParaRPr lang="en-US" sz="40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7038" y="1826776"/>
            <a:ext cx="1927256" cy="21239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4671" y="3212976"/>
            <a:ext cx="2097960" cy="15734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4383" y="4222515"/>
            <a:ext cx="1702806" cy="23115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4561" y="2057877"/>
            <a:ext cx="1356742" cy="10537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25847" y="4913150"/>
            <a:ext cx="2091191" cy="135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82403"/>
      </p:ext>
    </p:extLst>
  </p:cSld>
  <p:clrMapOvr>
    <a:masterClrMapping/>
  </p:clrMapOvr>
  <p:transition spd="med" advClick="0" advTm="5000">
    <p:fad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52087</TotalTime>
  <Words>1126</Words>
  <Application>Microsoft Office PowerPoint</Application>
  <PresentationFormat>On-screen Show (4:3)</PresentationFormat>
  <Paragraphs>350</Paragraphs>
  <Slides>38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8" baseType="lpstr">
      <vt:lpstr>Arial</vt:lpstr>
      <vt:lpstr>Bookman Old Style</vt:lpstr>
      <vt:lpstr>Calibri</vt:lpstr>
      <vt:lpstr>Constantia</vt:lpstr>
      <vt:lpstr>Segoe UI</vt:lpstr>
      <vt:lpstr>Tahoma</vt:lpstr>
      <vt:lpstr>Times New Roman</vt:lpstr>
      <vt:lpstr>Wingdings</vt:lpstr>
      <vt:lpstr>Wingdings 2</vt:lpstr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Vibroseis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cmcgaha</dc:creator>
  <cp:lastModifiedBy>cmcgaha</cp:lastModifiedBy>
  <cp:revision>1584</cp:revision>
  <dcterms:created xsi:type="dcterms:W3CDTF">2010-05-01T21:57:22Z</dcterms:created>
  <dcterms:modified xsi:type="dcterms:W3CDTF">2018-03-06T13:18:31Z</dcterms:modified>
</cp:coreProperties>
</file>